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3" r:id="rId3"/>
    <p:sldId id="268" r:id="rId4"/>
    <p:sldId id="270" r:id="rId5"/>
    <p:sldId id="278" r:id="rId6"/>
    <p:sldId id="284" r:id="rId7"/>
    <p:sldId id="271" r:id="rId8"/>
    <p:sldId id="272" r:id="rId9"/>
    <p:sldId id="274" r:id="rId10"/>
    <p:sldId id="275" r:id="rId11"/>
    <p:sldId id="276" r:id="rId12"/>
    <p:sldId id="277" r:id="rId13"/>
    <p:sldId id="279" r:id="rId14"/>
    <p:sldId id="280" r:id="rId15"/>
    <p:sldId id="281" r:id="rId16"/>
    <p:sldId id="282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58" d="100"/>
          <a:sy n="58" d="100"/>
        </p:scale>
        <p:origin x="1520" y="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E00D1C-D962-F37A-56EE-2E028101A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55B456-10C4-7C8F-833F-521E28687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36435"/>
            <a:ext cx="7772400" cy="1421175"/>
          </a:xfrm>
        </p:spPr>
        <p:txBody>
          <a:bodyPr/>
          <a:lstStyle/>
          <a:p>
            <a:r>
              <a:rPr b="1" dirty="0"/>
              <a:t>NLP Sentiment Analysis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55913"/>
            <a:ext cx="6400800" cy="3657600"/>
          </a:xfrm>
        </p:spPr>
        <p:txBody>
          <a:bodyPr>
            <a:normAutofit fontScale="70000" lnSpcReduction="20000"/>
          </a:bodyPr>
          <a:lstStyle/>
          <a:p>
            <a:r>
              <a:rPr b="1" dirty="0">
                <a:solidFill>
                  <a:schemeClr val="tx1"/>
                </a:solidFill>
              </a:rPr>
              <a:t>Modeling Twitter Data Using TF-IDF and Logistic Regressio</a:t>
            </a:r>
            <a:r>
              <a:rPr lang="en-US" b="1" dirty="0">
                <a:solidFill>
                  <a:schemeClr val="tx1"/>
                </a:solidFill>
              </a:rPr>
              <a:t>n</a:t>
            </a:r>
          </a:p>
          <a:p>
            <a:r>
              <a:rPr lang="en-US" b="1" dirty="0">
                <a:solidFill>
                  <a:schemeClr val="tx1"/>
                </a:solidFill>
              </a:rPr>
              <a:t>                                       </a:t>
            </a:r>
          </a:p>
          <a:p>
            <a:r>
              <a:rPr lang="en-US" b="1" dirty="0">
                <a:solidFill>
                  <a:schemeClr val="tx1"/>
                </a:solidFill>
              </a:rPr>
              <a:t>  By:</a:t>
            </a:r>
          </a:p>
          <a:p>
            <a:r>
              <a:rPr lang="it-IT" b="1" dirty="0">
                <a:solidFill>
                  <a:schemeClr val="tx1"/>
                </a:solidFill>
              </a:rPr>
              <a:t>       </a:t>
            </a:r>
          </a:p>
          <a:p>
            <a:r>
              <a:rPr lang="it-IT" b="1" dirty="0">
                <a:solidFill>
                  <a:schemeClr val="tx1"/>
                </a:solidFill>
              </a:rPr>
              <a:t>  Pamela Godia, Austine Otieno &amp; Allan Ofula</a:t>
            </a:r>
          </a:p>
          <a:p>
            <a:endParaRPr lang="it-IT" dirty="0">
              <a:solidFill>
                <a:schemeClr val="tx1"/>
              </a:solidFill>
            </a:endParaRPr>
          </a:p>
          <a:p>
            <a:r>
              <a:rPr lang="it-IT" dirty="0">
                <a:solidFill>
                  <a:schemeClr val="tx1"/>
                </a:solidFill>
              </a:rPr>
              <a:t>                  </a:t>
            </a:r>
          </a:p>
          <a:p>
            <a:endParaRPr lang="it-IT" dirty="0">
              <a:solidFill>
                <a:schemeClr val="tx1"/>
              </a:solidFill>
            </a:endParaRPr>
          </a:p>
          <a:p>
            <a:r>
              <a:rPr lang="it-IT" dirty="0">
                <a:solidFill>
                  <a:schemeClr val="tx1"/>
                </a:solidFill>
              </a:rPr>
              <a:t>           </a:t>
            </a:r>
            <a:endParaRPr lang="en-US" dirty="0"/>
          </a:p>
          <a:p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2AA4F9-E16E-DA02-26D8-E2ECBB010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88038C-ED36-5804-7ADF-E42E89FCB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1386" y="85060"/>
            <a:ext cx="8814391" cy="496540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66AA65-3FDF-B06A-0483-2CC468E1B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241851"/>
            <a:ext cx="8229600" cy="1041991"/>
          </a:xfrm>
        </p:spPr>
        <p:txBody>
          <a:bodyPr>
            <a:normAutofit fontScale="9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Words such as "sad“  "miss“  "can’t “  "don’t “  indicate negative sentiment.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567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B264031-601E-35B1-76AD-F7060D705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FF0BAC-9F61-1055-3B53-5C96479EA2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5814" y="159488"/>
            <a:ext cx="8420986" cy="489097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0DCA0A-BB50-2CEF-DBD5-FA9F1B1AE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54198"/>
            <a:ext cx="8229600" cy="1344313"/>
          </a:xfrm>
        </p:spPr>
        <p:txBody>
          <a:bodyPr>
            <a:normAutofit fontScale="90000"/>
          </a:bodyPr>
          <a:lstStyle/>
          <a:p>
            <a:r>
              <a:rPr lang="en-US" sz="1800" b="1" dirty="0"/>
              <a:t>X-axis: Feature importance score — this indicates how influential a word is in determining the sentiment.</a:t>
            </a:r>
            <a:br>
              <a:rPr lang="en-US" sz="1800" b="1" dirty="0"/>
            </a:br>
            <a:r>
              <a:rPr lang="en-US" sz="1800" b="1" dirty="0"/>
              <a:t>y-axis: Words (features) extracted from tweets using TF-IDF vectorization.</a:t>
            </a:r>
            <a:br>
              <a:rPr lang="en-US" sz="1800" b="1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041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F8A9F34-ADE4-4819-95C2-6856A800F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1E0025-644A-4349-E286-DF9FA2C9D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16820"/>
            <a:ext cx="8229600" cy="1754372"/>
          </a:xfrm>
        </p:spPr>
        <p:txBody>
          <a:bodyPr>
            <a:normAutofit fontScale="90000"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600" b="1" dirty="0"/>
              <a:t>Logistic Regression: </a:t>
            </a:r>
            <a:r>
              <a:rPr lang="en-US" sz="1300" b="1" dirty="0"/>
              <a:t>performed the best overall, achieving the highest accuracy (76.4%), recall (78.9%), and F1-score (77%)</a:t>
            </a:r>
            <a:br>
              <a:rPr lang="en-US" sz="1200" b="1" dirty="0"/>
            </a:br>
            <a:br>
              <a:rPr lang="en-US" sz="1200" b="1" dirty="0"/>
            </a:br>
            <a:r>
              <a:rPr lang="en-US" sz="1600" b="1" dirty="0"/>
              <a:t>Naive Bayes:</a:t>
            </a:r>
            <a:r>
              <a:rPr lang="en-US" sz="1400" b="1" dirty="0"/>
              <a:t> </a:t>
            </a:r>
            <a:r>
              <a:rPr lang="en-US" sz="1300" b="1" dirty="0"/>
              <a:t>was slightly behind, showing solid precision but lower recall than Logistic Regression</a:t>
            </a:r>
            <a:r>
              <a:rPr lang="en-US" sz="1200" b="1" dirty="0"/>
              <a:t>.</a:t>
            </a:r>
            <a:br>
              <a:rPr lang="en-US" sz="1200" b="1" dirty="0"/>
            </a:br>
            <a:r>
              <a:rPr lang="en-US" sz="1200" b="1" dirty="0"/>
              <a:t> </a:t>
            </a:r>
            <a:br>
              <a:rPr lang="en-US" sz="1200" b="1" dirty="0"/>
            </a:br>
            <a:r>
              <a:rPr lang="en-US" sz="1600" b="1" dirty="0"/>
              <a:t>Random Forest: </a:t>
            </a:r>
            <a:r>
              <a:rPr lang="en-US" sz="1300" b="1" dirty="0"/>
              <a:t>despite its complexity, performed similarly to Naive Bayes, but did not outperform Logistic Regression.</a:t>
            </a:r>
            <a:br>
              <a:rPr lang="en-US" sz="1300" b="1" dirty="0"/>
            </a:br>
            <a:endParaRPr lang="en-US" sz="13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AA9E71-1841-7FE1-7004-6ADF8302D5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0"/>
            <a:ext cx="8229600" cy="4105539"/>
          </a:xfrm>
        </p:spPr>
      </p:pic>
    </p:spTree>
    <p:extLst>
      <p:ext uri="{BB962C8B-B14F-4D97-AF65-F5344CB8AC3E}">
        <p14:creationId xmlns:p14="http://schemas.microsoft.com/office/powerpoint/2010/main" val="2330304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84D3A9-9DB2-1CC6-97E8-5F5375B90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3D866-E055-C367-8FB0-0CF01040F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Based on both the quantitative metrics and visual comparison, Logistic Regression is the best-performing model for this sentiment analysis task.</a:t>
            </a:r>
          </a:p>
          <a:p>
            <a:r>
              <a:rPr lang="en-US" b="1" dirty="0"/>
              <a:t>It balances precision and recall well, making it ideal for real-world deployment where both false positives and false negatives matter.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8A835-0044-2B5E-E02C-3DFE14E01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453441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1BFEDF-3A51-9A07-999D-66C5BC5A1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4DA8F-7B35-6D50-445E-548F05F49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73926"/>
            <a:ext cx="8229600" cy="2542142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b="1" dirty="0"/>
              <a:t>1. Adopt Logistic Regression for Deployment</a:t>
            </a:r>
            <a:endParaRPr lang="en-US" dirty="0"/>
          </a:p>
          <a:p>
            <a:pPr marL="0" indent="0">
              <a:lnSpc>
                <a:spcPct val="160000"/>
              </a:lnSpc>
              <a:buNone/>
            </a:pPr>
            <a:r>
              <a:rPr lang="en-US" b="1" dirty="0"/>
              <a:t>2. Expand to Include Neutral Class</a:t>
            </a:r>
            <a:endParaRPr lang="en-US" dirty="0"/>
          </a:p>
          <a:p>
            <a:pPr marL="0" indent="0">
              <a:lnSpc>
                <a:spcPct val="160000"/>
              </a:lnSpc>
              <a:buNone/>
            </a:pPr>
            <a:r>
              <a:rPr lang="en-US" b="1" dirty="0"/>
              <a:t>3. Regularly monitor misclassified tweets to identify edge cases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b="1" dirty="0"/>
              <a:t>     </a:t>
            </a:r>
            <a:r>
              <a:rPr lang="en-US" b="1" dirty="0" err="1"/>
              <a:t>e.g</a:t>
            </a:r>
            <a:r>
              <a:rPr lang="en-US" b="1" dirty="0"/>
              <a:t> (sarcasm &amp; slang)</a:t>
            </a:r>
            <a:endParaRPr lang="en-US" dirty="0"/>
          </a:p>
          <a:p>
            <a:pPr marL="0" indent="0">
              <a:lnSpc>
                <a:spcPct val="160000"/>
              </a:lnSpc>
              <a:buNone/>
            </a:pPr>
            <a:r>
              <a:rPr lang="en-US" b="1" dirty="0"/>
              <a:t>4. Optimize for Speed and Scale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DE8467-10BA-6933-8E09-DF41ED4EA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3545708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1F7D8E-BCB3-AF21-ED5B-AECF78438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245C2-241F-CD81-770C-6052829B7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1. Implement Deep Learning Models (BERT, LSTM)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2. Real-Time Sentiment Dashboard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3. Integrate Topic Modeling (LDA/NMF)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4. Geolocation and Time-Based Analysis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5. API Deployment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6946B6-974F-2597-B807-BBDE0CC83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69869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367077-A6B8-B49E-4503-3282E2F36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691688B-1377-9AA5-7B72-6E433C99A4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636874"/>
            <a:ext cx="7772400" cy="1711842"/>
          </a:xfrm>
        </p:spPr>
        <p:txBody>
          <a:bodyPr/>
          <a:lstStyle/>
          <a:p>
            <a:r>
              <a:rPr lang="en-US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03807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1C5B4F-160C-B90A-AFD6-9ED6AB9CD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D0231-D45A-2FDD-8E95-B6465E321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/>
              <a:t>To automate sentiment classification of tweets using natural language processing (NLP) and machine learning thus enabling businesses to: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Monitor customer feedback and public sentiment in real 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Customer service and brand reputation management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Proactively address negative feedback and amplify      positive engagement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Monitor public perception of campaigns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Reduce churn by acting on sentiment early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9EEC86-F566-4852-D827-A17923A43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3832191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79D268-4D05-01D3-C330-A6B1B2349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29648"/>
            <a:ext cx="8229600" cy="4396515"/>
          </a:xfrm>
        </p:spPr>
        <p:txBody>
          <a:bodyPr>
            <a:normAutofit fontScale="70000" lnSpcReduction="20000"/>
          </a:bodyPr>
          <a:lstStyle/>
          <a:p>
            <a:r>
              <a:rPr b="1" dirty="0"/>
              <a:t> Can we accurately predict the sentiment of a tweet using its text content alone?</a:t>
            </a:r>
          </a:p>
          <a:p>
            <a:endParaRPr b="1" dirty="0"/>
          </a:p>
          <a:p>
            <a:r>
              <a:rPr b="1" dirty="0"/>
              <a:t> What are the most frequent words associated with each sentiment?</a:t>
            </a:r>
          </a:p>
          <a:p>
            <a:endParaRPr b="1" dirty="0"/>
          </a:p>
          <a:p>
            <a:r>
              <a:rPr b="1" dirty="0"/>
              <a:t> How well can a classical model (like Logistic Regression) perform compared to more complex alternatives?</a:t>
            </a:r>
          </a:p>
          <a:p>
            <a:endParaRPr b="1" dirty="0"/>
          </a:p>
          <a:p>
            <a:r>
              <a:rPr b="1" dirty="0"/>
              <a:t> What preprocessing steps are most effective for handling noisy, short-form social media text?</a:t>
            </a:r>
          </a:p>
          <a:p>
            <a:endParaRPr b="1" dirty="0"/>
          </a:p>
          <a:p>
            <a:r>
              <a:rPr b="1" dirty="0"/>
              <a:t> Is the model accurate and interpretable enough to deploy for real-time use?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BUSINESS QUESTIONS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306DA6-4549-E15D-E746-AD8B60472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232" y="1552352"/>
            <a:ext cx="8665535" cy="5031010"/>
          </a:xfrm>
        </p:spPr>
        <p:txBody>
          <a:bodyPr>
            <a:normAutofit fontScale="92500"/>
          </a:bodyPr>
          <a:lstStyle/>
          <a:p>
            <a:r>
              <a:rPr b="1" dirty="0"/>
              <a:t> Dataset: 1.6 million pre-labeled tweets from a sentiment analysis corpus.</a:t>
            </a:r>
          </a:p>
          <a:p>
            <a:endParaRPr b="1" dirty="0"/>
          </a:p>
          <a:p>
            <a:r>
              <a:rPr b="1" dirty="0"/>
              <a:t> Columns: target (label), ids, date, flag, user, text</a:t>
            </a:r>
          </a:p>
          <a:p>
            <a:endParaRPr b="1" dirty="0"/>
          </a:p>
          <a:p>
            <a:r>
              <a:rPr b="1" dirty="0"/>
              <a:t> Label Distribution: Balanced (50% positive, 50% </a:t>
            </a:r>
            <a:r>
              <a:rPr lang="en-US" b="1" dirty="0"/>
              <a:t> negative</a:t>
            </a:r>
            <a:r>
              <a:rPr b="1" dirty="0"/>
              <a:t>)</a:t>
            </a:r>
          </a:p>
          <a:p>
            <a:pPr marL="0" indent="0">
              <a:buNone/>
            </a:pPr>
            <a:endParaRPr b="1" dirty="0"/>
          </a:p>
          <a:p>
            <a:r>
              <a:rPr b="1" dirty="0"/>
              <a:t> Unique Users: 660K</a:t>
            </a:r>
          </a:p>
          <a:p>
            <a:endParaRPr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UNDERSTANDING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7A2D10-5872-6AEE-BF45-86957F988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6908E-6461-43AE-E7F7-0AB474567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453" y="1228382"/>
            <a:ext cx="8229600" cy="457750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6400" b="1" dirty="0">
                <a:highlight>
                  <a:srgbClr val="808080"/>
                </a:highlight>
              </a:rPr>
              <a:t>1. Data Preparation:</a:t>
            </a:r>
          </a:p>
          <a:p>
            <a:pPr marL="0" indent="0">
              <a:buNone/>
            </a:pPr>
            <a:r>
              <a:rPr lang="en-US" sz="6400" b="1" dirty="0"/>
              <a:t>Cleaned 1.6M tweets by removing noise, stop words, and punctuation. Tokenization and normalization ensured the text was ready for modeling.</a:t>
            </a:r>
          </a:p>
          <a:p>
            <a:pPr marL="0" indent="0">
              <a:buNone/>
            </a:pPr>
            <a:endParaRPr lang="en-US" sz="6400" b="1" dirty="0">
              <a:highlight>
                <a:srgbClr val="808080"/>
              </a:highlight>
            </a:endParaRPr>
          </a:p>
          <a:p>
            <a:pPr marL="0" indent="0">
              <a:buNone/>
            </a:pPr>
            <a:r>
              <a:rPr lang="en-US" sz="6400" b="1" dirty="0">
                <a:highlight>
                  <a:srgbClr val="808080"/>
                </a:highlight>
              </a:rPr>
              <a:t>2. EDA Insights:</a:t>
            </a:r>
          </a:p>
          <a:p>
            <a:pPr marL="0" indent="0">
              <a:buNone/>
            </a:pPr>
            <a:r>
              <a:rPr lang="en-US" sz="6400" b="1" dirty="0"/>
              <a:t>Positive and negative sentiments were evenly distributed.</a:t>
            </a:r>
          </a:p>
          <a:p>
            <a:pPr marL="0" indent="0">
              <a:buNone/>
            </a:pPr>
            <a:r>
              <a:rPr lang="en-US" sz="6400" b="1" dirty="0"/>
              <a:t>Word clouds and token frequency visualizations highlighted common emotional expressions.</a:t>
            </a:r>
          </a:p>
          <a:p>
            <a:pPr marL="0" indent="0">
              <a:buNone/>
            </a:pPr>
            <a:r>
              <a:rPr lang="en-US" sz="6400" b="1" dirty="0"/>
              <a:t>Tweet length distributions showed that most tweets range between 10–25 words.</a:t>
            </a:r>
          </a:p>
          <a:p>
            <a:pPr marL="0" indent="0">
              <a:buNone/>
            </a:pPr>
            <a:endParaRPr lang="en-US" sz="6400" b="1" dirty="0">
              <a:highlight>
                <a:srgbClr val="808080"/>
              </a:highlight>
            </a:endParaRPr>
          </a:p>
          <a:p>
            <a:pPr marL="0" indent="0">
              <a:buNone/>
            </a:pPr>
            <a:r>
              <a:rPr lang="en-US" sz="6400" b="1" dirty="0">
                <a:highlight>
                  <a:srgbClr val="808080"/>
                </a:highlight>
              </a:rPr>
              <a:t>3.Modeling:</a:t>
            </a:r>
          </a:p>
          <a:p>
            <a:pPr marL="0" indent="0">
              <a:buNone/>
            </a:pPr>
            <a:r>
              <a:rPr lang="en-US" sz="6400" b="1" dirty="0"/>
              <a:t>Trained and compared three models:</a:t>
            </a:r>
          </a:p>
          <a:p>
            <a:pPr marL="457200" lvl="1" indent="0">
              <a:buNone/>
            </a:pPr>
            <a:r>
              <a:rPr lang="en-US" sz="6400" b="1" dirty="0"/>
              <a:t>Logistic Regression (Best performer: 76.4% accuracy)</a:t>
            </a:r>
          </a:p>
          <a:p>
            <a:pPr marL="457200" lvl="1" indent="0">
              <a:buNone/>
            </a:pPr>
            <a:r>
              <a:rPr lang="en-US" sz="6400" b="1" dirty="0"/>
              <a:t>Naive Bayes (75.2% accuracy)</a:t>
            </a:r>
          </a:p>
          <a:p>
            <a:pPr marL="457200" lvl="1" indent="0">
              <a:buNone/>
            </a:pPr>
            <a:r>
              <a:rPr lang="en-US" sz="6400" b="1" dirty="0"/>
              <a:t>Random Forest (75.1% accuracy on sampled data)</a:t>
            </a:r>
          </a:p>
          <a:p>
            <a:pPr marL="0" indent="0">
              <a:buNone/>
            </a:pPr>
            <a:r>
              <a:rPr lang="en-US" sz="6400" b="1" dirty="0"/>
              <a:t>Hyperparameter tuning with </a:t>
            </a:r>
            <a:r>
              <a:rPr lang="en-US" sz="6400" b="1" dirty="0" err="1"/>
              <a:t>GridSearchCV</a:t>
            </a:r>
            <a:r>
              <a:rPr lang="en-US" sz="6400" b="1" dirty="0"/>
              <a:t> was conducted to optimize Logistic Regression.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3B3DC-BB67-DD9F-EF95-230CFC447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83894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b="1" dirty="0"/>
              <a:t>SUMMARY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370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148FF6-3372-D815-67A3-CD954AF21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D7C31-D397-2E33-35CC-D0130E12F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56772"/>
            <a:ext cx="8229600" cy="496939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600" b="1" dirty="0">
                <a:highlight>
                  <a:srgbClr val="808080"/>
                </a:highlight>
              </a:rPr>
              <a:t>4. Model Comparison &amp; Interpretation:</a:t>
            </a:r>
          </a:p>
          <a:p>
            <a:pPr marL="0" indent="0">
              <a:buNone/>
            </a:pPr>
            <a:r>
              <a:rPr lang="en-US" b="1" dirty="0"/>
              <a:t>Logistic Regression achieved the highest F1-score and recall, making it the most effective for detecting positive sentiments.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3600" b="1" dirty="0">
                <a:highlight>
                  <a:srgbClr val="808080"/>
                </a:highlight>
              </a:rPr>
              <a:t>5. Error Analysis:</a:t>
            </a:r>
          </a:p>
          <a:p>
            <a:pPr marL="0" indent="0">
              <a:buNone/>
            </a:pPr>
            <a:r>
              <a:rPr lang="en-US" b="1" dirty="0"/>
              <a:t>Extracted misclassified tweets revealed limitations where models struggled with sarcasm, ambiguous context, or informal language.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3600" b="1" dirty="0">
                <a:highlight>
                  <a:srgbClr val="808080"/>
                </a:highlight>
              </a:rPr>
              <a:t>6. Business Value: </a:t>
            </a:r>
          </a:p>
          <a:p>
            <a:pPr marL="0" indent="0">
              <a:buNone/>
            </a:pPr>
            <a:r>
              <a:rPr lang="en-US" b="1" dirty="0"/>
              <a:t>This solution provides a scalable, interpretable, and near real-time tool for sentiment monitoring- empowering businesses to understand public opinion, track brand sentiment, and enhance decision-making based on social media feedback.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57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A854CE-B225-1CCD-92DF-2B9944B72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1C352D-C648-D04E-3E1D-B69D95D8E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6930" y="274638"/>
            <a:ext cx="7612911" cy="513464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9121C-1CB5-EF2F-01D1-D06022F8D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09282"/>
            <a:ext cx="8229600" cy="92541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There are 796,109 positive tweets and 796,297 negative tweets.</a:t>
            </a:r>
          </a:p>
        </p:txBody>
      </p:sp>
    </p:spTree>
    <p:extLst>
      <p:ext uri="{BB962C8B-B14F-4D97-AF65-F5344CB8AC3E}">
        <p14:creationId xmlns:p14="http://schemas.microsoft.com/office/powerpoint/2010/main" val="1618182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016A4-BE9B-7F77-0C94-CBD6B4EEF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BA51496-C10B-E214-0237-48B5E18EA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0A1128-7DD3-5920-6B62-ADFABAE6A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94" y="5322771"/>
            <a:ext cx="8056345" cy="1241658"/>
          </a:xfrm>
        </p:spPr>
        <p:txBody>
          <a:bodyPr>
            <a:normAutofit/>
          </a:bodyPr>
          <a:lstStyle/>
          <a:p>
            <a:pPr lvl="0"/>
            <a:r>
              <a:rPr lang="en-US" sz="1600" b="1" dirty="0"/>
              <a:t>Most tweets, both positive (green) and negative (red) are between 2 and 10 words long.</a:t>
            </a:r>
            <a:br>
              <a:rPr lang="en-US" sz="1600" b="1" dirty="0"/>
            </a:br>
            <a:r>
              <a:rPr lang="en-US" sz="1600" b="1" dirty="0"/>
              <a:t>Positive tweets appear more frequently in shorter lengths (especially around 4 and 8 words).</a:t>
            </a:r>
            <a:br>
              <a:rPr lang="en-US" b="1" dirty="0"/>
            </a:br>
            <a:br>
              <a:rPr lang="en-US" sz="1800" b="1" dirty="0"/>
            </a:br>
            <a:endParaRPr lang="en-US" sz="20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048B93-1635-2D32-D399-7566AAFEB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5267" y="410379"/>
            <a:ext cx="7295950" cy="4912392"/>
          </a:xfrm>
        </p:spPr>
      </p:pic>
    </p:spTree>
    <p:extLst>
      <p:ext uri="{BB962C8B-B14F-4D97-AF65-F5344CB8AC3E}">
        <p14:creationId xmlns:p14="http://schemas.microsoft.com/office/powerpoint/2010/main" val="2854811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26C9D58-949D-BFDE-4024-AED363D07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6E888E-A31F-B2CD-2A17-4466A0561C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5814" y="265666"/>
            <a:ext cx="8632372" cy="4551033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001F3D6-D0DA-457D-F258-727544849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082364"/>
            <a:ext cx="8229600" cy="119084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Words like "love“,  "thanks”,  "good”, "great“, "Well" point toward positive sentiment.</a:t>
            </a:r>
            <a:br>
              <a:rPr lang="en-US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80742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</TotalTime>
  <Words>742</Words>
  <Application>Microsoft Office PowerPoint</Application>
  <PresentationFormat>On-screen Show (4:3)</PresentationFormat>
  <Paragraphs>80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NLP Sentiment Analysis Project</vt:lpstr>
      <vt:lpstr>GOALS &amp; OBJECTIVES</vt:lpstr>
      <vt:lpstr>KEY BUSINESS QUESTIONS</vt:lpstr>
      <vt:lpstr>DATA UNDERSTANDING</vt:lpstr>
      <vt:lpstr> SUMMARY </vt:lpstr>
      <vt:lpstr>PowerPoint Presentation</vt:lpstr>
      <vt:lpstr>There are 796,109 positive tweets and 796,297 negative tweets.</vt:lpstr>
      <vt:lpstr>Most tweets, both positive (green) and negative (red) are between 2 and 10 words long. Positive tweets appear more frequently in shorter lengths (especially around 4 and 8 words).  </vt:lpstr>
      <vt:lpstr>Words like "love“,  "thanks”,  "good”, "great“, "Well" point toward positive sentiment. </vt:lpstr>
      <vt:lpstr>Words such as "sad“  "miss“  "can’t “  "don’t “  indicate negative sentiment. </vt:lpstr>
      <vt:lpstr>X-axis: Feature importance score — this indicates how influential a word is in determining the sentiment. y-axis: Words (features) extracted from tweets using TF-IDF vectorization. </vt:lpstr>
      <vt:lpstr>Logistic Regression: performed the best overall, achieving the highest accuracy (76.4%), recall (78.9%), and F1-score (77%)  Naive Bayes: was slightly behind, showing solid precision but lower recall than Logistic Regression.   Random Forest: despite its complexity, performed similarly to Naive Bayes, but did not outperform Logistic Regression. </vt:lpstr>
      <vt:lpstr>CONCLUSION</vt:lpstr>
      <vt:lpstr>RECOMMENDATIONS</vt:lpstr>
      <vt:lpstr>NEXT STEPS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STEEL R3</cp:lastModifiedBy>
  <cp:revision>7</cp:revision>
  <dcterms:created xsi:type="dcterms:W3CDTF">2013-01-27T09:14:16Z</dcterms:created>
  <dcterms:modified xsi:type="dcterms:W3CDTF">2025-06-22T08:16:45Z</dcterms:modified>
  <cp:category/>
</cp:coreProperties>
</file>